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256" r:id="rId3"/>
    <p:sldId id="258" r:id="rId5"/>
    <p:sldId id="259" r:id="rId6"/>
    <p:sldId id="339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78" r:id="rId18"/>
    <p:sldId id="395" r:id="rId19"/>
    <p:sldId id="396" r:id="rId20"/>
    <p:sldId id="397" r:id="rId21"/>
    <p:sldId id="399" r:id="rId22"/>
    <p:sldId id="400" r:id="rId23"/>
    <p:sldId id="401" r:id="rId24"/>
    <p:sldId id="402" r:id="rId25"/>
    <p:sldId id="403" r:id="rId26"/>
    <p:sldId id="379" r:id="rId27"/>
    <p:sldId id="404" r:id="rId28"/>
    <p:sldId id="405" r:id="rId29"/>
    <p:sldId id="406" r:id="rId30"/>
    <p:sldId id="380" r:id="rId31"/>
    <p:sldId id="407" r:id="rId32"/>
    <p:sldId id="408" r:id="rId33"/>
    <p:sldId id="409" r:id="rId34"/>
    <p:sldId id="410" r:id="rId35"/>
    <p:sldId id="411" r:id="rId36"/>
    <p:sldId id="413" r:id="rId37"/>
    <p:sldId id="381" r:id="rId38"/>
    <p:sldId id="414" r:id="rId39"/>
    <p:sldId id="417" r:id="rId40"/>
    <p:sldId id="382" r:id="rId41"/>
    <p:sldId id="416" r:id="rId42"/>
    <p:sldId id="383" r:id="rId43"/>
    <p:sldId id="418" r:id="rId44"/>
    <p:sldId id="384" r:id="rId45"/>
    <p:sldId id="419" r:id="rId46"/>
    <p:sldId id="420" r:id="rId47"/>
    <p:sldId id="421" r:id="rId48"/>
    <p:sldId id="422" r:id="rId49"/>
    <p:sldId id="423" r:id="rId50"/>
    <p:sldId id="347" r:id="rId51"/>
  </p:sldIdLst>
  <p:sldSz cx="12192000" cy="6858000"/>
  <p:notesSz cx="7103745" cy="10234295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邓丽诗" initials="邓丽诗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500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59" d="100"/>
          <a:sy n="59" d="100"/>
        </p:scale>
        <p:origin x="1020" y="36"/>
      </p:cViewPr>
      <p:guideLst>
        <p:guide orient="horz" pos="2160"/>
        <p:guide pos="3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gs" Target="tags/tag1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增强浏览器功能：广告拦截、密码管理、翻译、截图、网页注释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改善用户体验：网页浏览插件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提供定制化选项：浏览器界面、页面游标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rcRect r="54051"/>
          <a:stretch>
            <a:fillRect/>
          </a:stretch>
        </p:blipFill>
        <p:spPr>
          <a:xfrm>
            <a:off x="0" y="0"/>
            <a:ext cx="442722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7320" cy="6858635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2204720" y="2767965"/>
            <a:ext cx="170688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目录｜</a:t>
            </a:r>
            <a:endParaRPr lang="zh-CN" altLang="en-US" sz="4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CONTENS</a:t>
            </a:r>
            <a:endParaRPr lang="en-US" altLang="zh-CN" sz="2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7730" y="0"/>
            <a:ext cx="2744470" cy="154114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779010" y="6497955"/>
            <a:ext cx="2581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博古知今</a:t>
            </a:r>
            <a:r>
              <a:rPr lang="en-US" altLang="zh-CN" sz="120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 · </a:t>
            </a:r>
            <a:r>
              <a:rPr lang="zh-CN" altLang="en-US" sz="120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敦善不怠</a:t>
            </a:r>
            <a:endParaRPr lang="zh-CN" altLang="en-US" sz="1200">
              <a:solidFill>
                <a:schemeClr val="bg1"/>
              </a:solidFill>
              <a:latin typeface="Source Han Sans CN Regular" panose="020B0500000000000000" charset="-122"/>
              <a:ea typeface="Source Han Sans CN Regular" panose="020B0500000000000000" charset="-122"/>
              <a:cs typeface="Source Han Sans CN Regular" panose="020B0500000000000000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0340" y="2959735"/>
            <a:ext cx="1670685" cy="9385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1" b="8381"/>
          <a:stretch>
            <a:fillRect/>
          </a:stretch>
        </p:blipFill>
        <p:spPr>
          <a:xfrm>
            <a:off x="-51707" y="0"/>
            <a:ext cx="12256770" cy="6858000"/>
          </a:xfrm>
          <a:prstGeom prst="rect">
            <a:avLst/>
          </a:prstGeom>
        </p:spPr>
      </p:pic>
      <p:sp>
        <p:nvSpPr>
          <p:cNvPr id="3" name="圆角矩形 5"/>
          <p:cNvSpPr/>
          <p:nvPr userDrawn="1"/>
        </p:nvSpPr>
        <p:spPr>
          <a:xfrm>
            <a:off x="156710" y="159504"/>
            <a:ext cx="11838773" cy="65180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noFill/>
          </a:ln>
          <a:effectLst>
            <a:outerShdw blurRad="177800" dist="2286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rcRect r="54051"/>
          <a:stretch>
            <a:fillRect/>
          </a:stretch>
        </p:blipFill>
        <p:spPr>
          <a:xfrm>
            <a:off x="0" y="0"/>
            <a:ext cx="442722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7320" cy="685863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532255" y="3058795"/>
            <a:ext cx="23793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O1</a:t>
            </a:r>
            <a:endParaRPr lang="en-US" sz="2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r="25301" b="33100"/>
          <a:stretch>
            <a:fillRect/>
          </a:stretch>
        </p:blipFill>
        <p:spPr>
          <a:xfrm>
            <a:off x="8037830" y="1034415"/>
            <a:ext cx="4178935" cy="583057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1034415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20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alphaModFix amt="28000"/>
          </a:blip>
          <a:srcRect t="35676" b="35392"/>
          <a:stretch>
            <a:fillRect/>
          </a:stretch>
        </p:blipFill>
        <p:spPr>
          <a:xfrm>
            <a:off x="84455" y="3810"/>
            <a:ext cx="2296795" cy="1035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alphaModFix amt="16000"/>
          </a:blip>
          <a:srcRect t="12174" b="51916"/>
          <a:stretch>
            <a:fillRect/>
          </a:stretch>
        </p:blipFill>
        <p:spPr>
          <a:xfrm>
            <a:off x="664210" y="-6985"/>
            <a:ext cx="1861185" cy="1041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240" y="0"/>
            <a:ext cx="1860550" cy="1034415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137650" y="6510020"/>
            <a:ext cx="2581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博古知今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 ·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敦善不怠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Source Han Sans CN Regular" panose="020B0500000000000000" charset="-122"/>
              <a:ea typeface="Source Han Sans CN Regular" panose="020B0500000000000000" charset="-122"/>
              <a:cs typeface="Source Han Sans CN Regular" panose="020B05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rcRect r="54051"/>
          <a:stretch>
            <a:fillRect/>
          </a:stretch>
        </p:blipFill>
        <p:spPr>
          <a:xfrm>
            <a:off x="0" y="0"/>
            <a:ext cx="442722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7320" cy="685863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532255" y="3058795"/>
            <a:ext cx="23793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O2</a:t>
            </a:r>
            <a:endParaRPr lang="en-US" sz="2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r="25301" b="33100"/>
          <a:stretch>
            <a:fillRect/>
          </a:stretch>
        </p:blipFill>
        <p:spPr>
          <a:xfrm>
            <a:off x="8037830" y="1034415"/>
            <a:ext cx="4178935" cy="583057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1034415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20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alphaModFix amt="28000"/>
          </a:blip>
          <a:srcRect t="35676" b="35392"/>
          <a:stretch>
            <a:fillRect/>
          </a:stretch>
        </p:blipFill>
        <p:spPr>
          <a:xfrm>
            <a:off x="84455" y="3810"/>
            <a:ext cx="2296795" cy="1030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alphaModFix amt="16000"/>
          </a:blip>
          <a:srcRect t="12174" b="51916"/>
          <a:stretch>
            <a:fillRect/>
          </a:stretch>
        </p:blipFill>
        <p:spPr>
          <a:xfrm>
            <a:off x="664210" y="-6985"/>
            <a:ext cx="1861185" cy="1041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240" y="0"/>
            <a:ext cx="1859915" cy="1030605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137650" y="6510020"/>
            <a:ext cx="2581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博古知今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 ·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敦善不怠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Source Han Sans CN Regular" panose="020B0500000000000000" charset="-122"/>
              <a:ea typeface="Source Han Sans CN Regular" panose="020B0500000000000000" charset="-122"/>
              <a:cs typeface="Source Han Sans CN Regular" panose="020B0500000000000000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rcRect r="54051"/>
          <a:stretch>
            <a:fillRect/>
          </a:stretch>
        </p:blipFill>
        <p:spPr>
          <a:xfrm>
            <a:off x="0" y="0"/>
            <a:ext cx="442722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7320" cy="685863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632585" y="3058795"/>
            <a:ext cx="22790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O3</a:t>
            </a:r>
            <a:endParaRPr lang="en-US" sz="2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r="25301" b="33100"/>
          <a:stretch>
            <a:fillRect/>
          </a:stretch>
        </p:blipFill>
        <p:spPr>
          <a:xfrm>
            <a:off x="8037830" y="1034415"/>
            <a:ext cx="4178935" cy="583057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1034415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20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alphaModFix amt="28000"/>
          </a:blip>
          <a:srcRect t="35676" b="35392"/>
          <a:stretch>
            <a:fillRect/>
          </a:stretch>
        </p:blipFill>
        <p:spPr>
          <a:xfrm>
            <a:off x="84455" y="3810"/>
            <a:ext cx="2296795" cy="1030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alphaModFix amt="16000"/>
          </a:blip>
          <a:srcRect t="12174" b="51916"/>
          <a:stretch>
            <a:fillRect/>
          </a:stretch>
        </p:blipFill>
        <p:spPr>
          <a:xfrm>
            <a:off x="664210" y="-6985"/>
            <a:ext cx="1861185" cy="1041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240" y="0"/>
            <a:ext cx="1859915" cy="1030605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137650" y="6510020"/>
            <a:ext cx="2581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博古知今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 ·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敦善不怠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Source Han Sans CN Regular" panose="020B0500000000000000" charset="-122"/>
              <a:ea typeface="Source Han Sans CN Regular" panose="020B0500000000000000" charset="-122"/>
              <a:cs typeface="Source Han Sans CN Regular" panose="020B0500000000000000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rcRect r="54051"/>
          <a:stretch>
            <a:fillRect/>
          </a:stretch>
        </p:blipFill>
        <p:spPr>
          <a:xfrm>
            <a:off x="0" y="0"/>
            <a:ext cx="442722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7320" cy="685863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632585" y="3058795"/>
            <a:ext cx="22790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 O4</a:t>
            </a:r>
            <a:endParaRPr lang="en-US" sz="2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r="25301" b="33100"/>
          <a:stretch>
            <a:fillRect/>
          </a:stretch>
        </p:blipFill>
        <p:spPr>
          <a:xfrm>
            <a:off x="8037830" y="1034415"/>
            <a:ext cx="4178935" cy="583057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1034415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20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alphaModFix amt="28000"/>
          </a:blip>
          <a:srcRect t="35676" b="35392"/>
          <a:stretch>
            <a:fillRect/>
          </a:stretch>
        </p:blipFill>
        <p:spPr>
          <a:xfrm>
            <a:off x="84455" y="3810"/>
            <a:ext cx="2296795" cy="1030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alphaModFix amt="16000"/>
          </a:blip>
          <a:srcRect t="12174" b="51916"/>
          <a:stretch>
            <a:fillRect/>
          </a:stretch>
        </p:blipFill>
        <p:spPr>
          <a:xfrm>
            <a:off x="664210" y="-6985"/>
            <a:ext cx="1861185" cy="1041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240" y="0"/>
            <a:ext cx="1859915" cy="1030605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137650" y="6510020"/>
            <a:ext cx="2581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博古知今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 ·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Source Han Sans CN Regular" panose="020B0500000000000000" charset="-122"/>
                <a:ea typeface="Source Han Sans CN Regular" panose="020B0500000000000000" charset="-122"/>
                <a:cs typeface="Source Han Sans CN Regular" panose="020B0500000000000000" charset="-122"/>
              </a:rPr>
              <a:t>敦善不怠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Source Han Sans CN Regular" panose="020B0500000000000000" charset="-122"/>
              <a:ea typeface="Source Han Sans CN Regular" panose="020B0500000000000000" charset="-122"/>
              <a:cs typeface="Source Han Sans CN Regular" panose="020B0500000000000000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593277" y="5633752"/>
            <a:ext cx="3000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日期：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2025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4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19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7641" y="5058382"/>
            <a:ext cx="69716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：曾佳达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部门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：产品研发部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后端开发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46680" y="2429510"/>
            <a:ext cx="70218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sz="6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AI工具全景应用指南</a:t>
            </a:r>
            <a:endParaRPr sz="60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11823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473200"/>
            <a:ext cx="828294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AI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</a:rPr>
              <a:t>文书：点击</a:t>
            </a:r>
            <a:r>
              <a:rPr lang="en-US" altLang="zh-CN">
                <a:latin typeface="微软雅黑" charset="0"/>
                <a:ea typeface="微软雅黑" charset="0"/>
              </a:rPr>
              <a:t>AI</a:t>
            </a:r>
            <a:r>
              <a:rPr lang="zh-CN" altLang="en-US">
                <a:latin typeface="微软雅黑" charset="0"/>
                <a:ea typeface="微软雅黑" charset="0"/>
              </a:rPr>
              <a:t>文书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选择文书类型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</a:t>
            </a:r>
            <a:r>
              <a:rPr lang="zh-CN" altLang="en-US">
                <a:latin typeface="微软雅黑" charset="0"/>
                <a:ea typeface="微软雅黑" charset="0"/>
              </a:rPr>
              <a:t>文书内容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zh-CN" altLang="en-US">
                <a:latin typeface="微软雅黑" charset="0"/>
                <a:ea typeface="微软雅黑" charset="0"/>
              </a:rPr>
              <a:t>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AI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</a:rPr>
              <a:t>搜索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AI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搜索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搜索内容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点击发送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AI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阅读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AI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阅读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上传阅读文件或链接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解读问题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WPS灵犀_文书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967105" y="1834515"/>
            <a:ext cx="2774950" cy="1598295"/>
          </a:xfrm>
          <a:prstGeom prst="rect">
            <a:avLst/>
          </a:prstGeom>
        </p:spPr>
      </p:pic>
      <p:pic>
        <p:nvPicPr>
          <p:cNvPr id="4" name="图片 3" descr="WPS灵犀_搜索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" y="3780790"/>
            <a:ext cx="2774950" cy="1598295"/>
          </a:xfrm>
          <a:prstGeom prst="rect">
            <a:avLst/>
          </a:prstGeom>
        </p:spPr>
      </p:pic>
      <p:pic>
        <p:nvPicPr>
          <p:cNvPr id="5" name="图片 4" descr="WPS灵犀_搜索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" y="5677535"/>
            <a:ext cx="2774950" cy="1598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124333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1611630"/>
            <a:ext cx="109575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目前内测免费，功能丰富，支持写作、PPT、文书、搜索、阅读等多种场景，生成速度快且内容质量高，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可进入wps编辑，文档分析准确。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" y="222694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845" y="2594610"/>
            <a:ext cx="3669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数据分析时无法生成直观图表。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5497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钉钉闪记，支持会议中实时录制转文字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和智能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总结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693610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闪记：点击会议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点击闪记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点击发起录制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点击结束</a:t>
            </a:r>
            <a:r>
              <a:rPr lang="zh-CN" altLang="en-US">
                <a:latin typeface="微软雅黑" charset="0"/>
                <a:ea typeface="微软雅黑" charset="0"/>
              </a:rPr>
              <a:t>录制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5015865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5384165"/>
            <a:ext cx="6640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钉钉会议无缝衔接，语音转文字实时，可快速记录会议内容。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" y="576834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845" y="6152515"/>
            <a:ext cx="925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无。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闪记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2367915"/>
            <a:ext cx="4542155" cy="2616200"/>
          </a:xfrm>
          <a:prstGeom prst="rect">
            <a:avLst/>
          </a:prstGeom>
        </p:spPr>
      </p:pic>
      <p:pic>
        <p:nvPicPr>
          <p:cNvPr id="9" name="图片 8" descr="闪记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367915"/>
            <a:ext cx="4597400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109842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通义法睿，拥有法律领域理解和推理能力，能够基于自然语言与人对话、回答法律问题、推送裁判类案、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辅助案情分析、生成法律文书、检索法律知识。 通过问题理解，正确引用法规和案例进行问题回答。 根据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案情描述，自动总结法律诉求并撰写法律文书。 提供法律法规、类案检索，自带法律法规和裁判案例库。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204279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2488565"/>
            <a:ext cx="6149975" cy="47999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</a:rPr>
              <a:t>法律咨询</a:t>
            </a:r>
            <a:r>
              <a:rPr lang="zh-CN" altLang="en-US">
                <a:latin typeface="微软雅黑" charset="0"/>
                <a:ea typeface="微软雅黑" charset="0"/>
              </a:rPr>
              <a:t>：点击法律咨询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输入咨询内容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zh-CN" altLang="en-US">
                <a:latin typeface="微软雅黑" charset="0"/>
                <a:ea typeface="微软雅黑" charset="0"/>
              </a:rPr>
              <a:t>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</a:rPr>
              <a:t>法律检索</a:t>
            </a:r>
            <a:r>
              <a:rPr lang="zh-CN" altLang="en-US">
                <a:latin typeface="微软雅黑" charset="0"/>
                <a:ea typeface="微软雅黑" charset="0"/>
              </a:rPr>
              <a:t>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点击法律检索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检索内容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点击发送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sym typeface="+mn-ea"/>
              </a:rPr>
              <a:t>合同检索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点击合同检索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上传合同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点击发送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通义法睿_法律咨询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2781300"/>
            <a:ext cx="2734310" cy="1574800"/>
          </a:xfrm>
          <a:prstGeom prst="rect">
            <a:avLst/>
          </a:prstGeom>
        </p:spPr>
      </p:pic>
      <p:pic>
        <p:nvPicPr>
          <p:cNvPr id="4" name="图片 3" descr="通义法睿_法律检索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42340" y="4726305"/>
            <a:ext cx="2733675" cy="15741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124333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1644650"/>
            <a:ext cx="5955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法律条文解析精准，合同审查自动化，合规风险预警。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" y="222694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845" y="2595245"/>
            <a:ext cx="5497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仅限法律垂直领域，需专业术语输入，更新延迟。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6125" y="2720975"/>
            <a:ext cx="5078730" cy="10147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O2    AI视觉内容创作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nipaste_2025-04-19_14-45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2618740"/>
            <a:ext cx="3241675" cy="16211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79000" y="194310"/>
            <a:ext cx="2303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视觉内容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创作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7555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通义万相，可快速生成设计素材和营销视觉内容，提升职场创作效率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929640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文字生成图片：点击文字作画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输入作画内容描述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点击生成</a:t>
            </a:r>
            <a:r>
              <a:rPr lang="zh-CN" altLang="en-US">
                <a:latin typeface="微软雅黑" charset="0"/>
                <a:ea typeface="微软雅黑" charset="0"/>
              </a:rPr>
              <a:t>作画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文字生成视频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点击视频生成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选择文生视频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输入视频生成描述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点击生成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视频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 descr="通义万相_文字作画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2312035"/>
            <a:ext cx="3179445" cy="1831340"/>
          </a:xfrm>
          <a:prstGeom prst="rect">
            <a:avLst/>
          </a:prstGeom>
        </p:spPr>
      </p:pic>
      <p:pic>
        <p:nvPicPr>
          <p:cNvPr id="5" name="图片 4" descr="通义万相_视频生成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4498340"/>
            <a:ext cx="3177540" cy="1830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79000" y="194310"/>
            <a:ext cx="2303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视觉内容创作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11823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473200"/>
            <a:ext cx="112255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图片生成视频：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点击视频生成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选择图生视频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上传首尾帧图片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输入视频生成描述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点击生成视频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通义万相_视频生成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325" y="1831975"/>
            <a:ext cx="3548380" cy="20440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5935" y="400050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4352290"/>
            <a:ext cx="5726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生成速度快，内容丰富真实，可快速制作视觉素材。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785" y="480250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845" y="5253355"/>
            <a:ext cx="2068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功能比较单一。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79000" y="194310"/>
            <a:ext cx="2303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视觉内容创作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8896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可灵AI，支持通过DeepSeek优化提示词，生成多种营销视觉素材，提升创作效率。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1008951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文字生成图片：点击图片生成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</a:rPr>
              <a:t>DeepSeek</a:t>
            </a:r>
            <a:r>
              <a:rPr lang="zh-CN" altLang="en-US">
                <a:latin typeface="微软雅黑" charset="0"/>
                <a:ea typeface="微软雅黑" charset="0"/>
              </a:rPr>
              <a:t>输入图片简述生成创意描述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输入创意描述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-&gt; </a:t>
            </a:r>
            <a:r>
              <a:rPr lang="zh-CN" altLang="en-US">
                <a:latin typeface="微软雅黑" charset="0"/>
                <a:ea typeface="微软雅黑" charset="0"/>
              </a:rPr>
              <a:t>上传参考图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点击立即</a:t>
            </a:r>
            <a:r>
              <a:rPr lang="zh-CN" altLang="en-US">
                <a:latin typeface="微软雅黑" charset="0"/>
                <a:ea typeface="微软雅黑" charset="0"/>
              </a:rPr>
              <a:t>生成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文字生成视频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点击视频生成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选择文生视频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DeepSeek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输入图片简述生成创意描述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</a:t>
            </a:r>
            <a:endParaRPr lang="en-US" altLang="zh-CN">
              <a:latin typeface="微软雅黑" charset="0"/>
              <a:ea typeface="微软雅黑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点击立即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生成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4" name="图片 3" descr="可灵AI_图片生成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2615565"/>
            <a:ext cx="3355975" cy="1933575"/>
          </a:xfrm>
          <a:prstGeom prst="rect">
            <a:avLst/>
          </a:prstGeom>
        </p:spPr>
      </p:pic>
      <p:pic>
        <p:nvPicPr>
          <p:cNvPr id="6" name="图片 5" descr="可灵_文生视频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5298440"/>
            <a:ext cx="3357880" cy="1934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79000" y="194310"/>
            <a:ext cx="2303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视觉内容创作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11823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473200"/>
            <a:ext cx="10472420" cy="50774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图片生成视频：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点击视频生成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图生视频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DeepSeek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输入图片简述生成创意描述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</a:t>
            </a:r>
            <a:endParaRPr lang="en-US" altLang="zh-CN">
              <a:latin typeface="微软雅黑" charset="0"/>
              <a:ea typeface="微软雅黑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上传首尾帧图片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点击立即生成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文字生成音频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点击音效生成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DeepSeek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输入音效简述生成音效创意描述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点击立即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生成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AI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试衣 ：点击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AI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试衣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选择模特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上传衣服图片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点击立即生成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7" name="图片 6" descr="可灵AI_图生视频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35" y="2084705"/>
            <a:ext cx="2807335" cy="1616710"/>
          </a:xfrm>
          <a:prstGeom prst="rect">
            <a:avLst/>
          </a:prstGeom>
        </p:spPr>
      </p:pic>
      <p:pic>
        <p:nvPicPr>
          <p:cNvPr id="9" name="图片 8" descr="可灵AI_音效生成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35" y="3985260"/>
            <a:ext cx="2807970" cy="1617345"/>
          </a:xfrm>
          <a:prstGeom prst="rect">
            <a:avLst/>
          </a:prstGeom>
        </p:spPr>
      </p:pic>
      <p:pic>
        <p:nvPicPr>
          <p:cNvPr id="10" name="图片 9" descr="可灵AI_AI换装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943600"/>
            <a:ext cx="2807970" cy="16173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33340" y="360045"/>
            <a:ext cx="4335780" cy="673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O1    AI写作与办公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O2    AI视觉内容创作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O3    AI音频与对话工具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O4    AI编程开发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O5    AI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智能体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O6    AI模型训练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O7    AI提示工程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O8    AI开源产品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200000"/>
              </a:lnSpc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79000" y="194310"/>
            <a:ext cx="2303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视觉内容创作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11823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473200"/>
            <a:ext cx="99822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对口型：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点击对口型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上传视频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设置朗读文本或上传配音文件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调整音色、语速和情感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</a:t>
            </a:r>
            <a:endParaRPr lang="en-US" altLang="zh-CN">
              <a:latin typeface="微软雅黑" charset="0"/>
              <a:ea typeface="微软雅黑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立即生成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403352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4385310"/>
            <a:ext cx="90754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功能丰富，支持参考图，已集成deepseek，可快速生成提示词，方便制作视觉素材；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产品使用体验好，可快速上手。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785" y="514096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845" y="5537200"/>
            <a:ext cx="2297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视频生成速度慢。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可灵AI_对口型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2047875"/>
            <a:ext cx="3341370" cy="19246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79000" y="194310"/>
            <a:ext cx="2303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视觉内容创作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93745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万相营造，支持AI生成商业设计图和营销素材，智能优化视觉内容，提升商品营销效率。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1008253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商品图：点击商品图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输入商品链接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输入创意描述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启用智能营销文案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点击立即</a:t>
            </a:r>
            <a:r>
              <a:rPr lang="zh-CN" altLang="en-US">
                <a:latin typeface="微软雅黑" charset="0"/>
                <a:ea typeface="微软雅黑" charset="0"/>
              </a:rPr>
              <a:t>生成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解说视频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点击解说视频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输入商品链接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点击立即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生成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 descr="万相营造_商品图_马爹利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2282190"/>
            <a:ext cx="3357880" cy="1934210"/>
          </a:xfrm>
          <a:prstGeom prst="rect">
            <a:avLst/>
          </a:prstGeom>
        </p:spPr>
      </p:pic>
      <p:pic>
        <p:nvPicPr>
          <p:cNvPr id="5" name="图片 4" descr="万相营造_商品图_马爹利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20" y="2282190"/>
            <a:ext cx="3083560" cy="1934210"/>
          </a:xfrm>
          <a:prstGeom prst="rect">
            <a:avLst/>
          </a:prstGeom>
        </p:spPr>
      </p:pic>
      <p:pic>
        <p:nvPicPr>
          <p:cNvPr id="7" name="图片 6" descr="万相营造_解说视频_马爹利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" y="4742180"/>
            <a:ext cx="3358515" cy="1934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79000" y="194310"/>
            <a:ext cx="2303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视觉内容创作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124333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1644650"/>
            <a:ext cx="9612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功能丰富，能够快速生成商品营销设计图和营销广告视频，支持淘宝、天猫链接智能生成。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" y="222694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845" y="2595245"/>
            <a:ext cx="925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无。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79000" y="194310"/>
            <a:ext cx="2303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视觉内容创作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846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T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ripo 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，可将图像快速转为3D模型，适用于游戏、影视设计，AI驱动高效生成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415417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3</a:t>
            </a:r>
            <a:r>
              <a:rPr lang="en-US" altLang="zh-CN">
                <a:latin typeface="微软雅黑" charset="0"/>
                <a:ea typeface="微软雅黑" charset="0"/>
              </a:rPr>
              <a:t>D</a:t>
            </a:r>
            <a:r>
              <a:rPr lang="zh-CN" altLang="en-US">
                <a:latin typeface="微软雅黑" charset="0"/>
                <a:ea typeface="微软雅黑" charset="0"/>
              </a:rPr>
              <a:t>模型制作：上传图片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点击生成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4" name="图片 3" descr="tripoai_3d_cqgs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535" y="2292350"/>
            <a:ext cx="3195955" cy="18402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5935" y="416560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4566920"/>
            <a:ext cx="5808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生成效果精美，支持多种风格，可快速制作3D模型。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785" y="501713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8845" y="5385435"/>
            <a:ext cx="138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价格高。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6125" y="2738120"/>
            <a:ext cx="5513705" cy="10147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O3    AI音频与对话工具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nipaste_2025-04-19_14-45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2618740"/>
            <a:ext cx="3241675" cy="16211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74200" y="194310"/>
            <a:ext cx="2608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音频与对话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6971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Suno，支持文本输入创作多风格的音乐及歌词，提供音质优化。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502539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音乐创作：输入音乐主题描述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</a:rPr>
              <a:t>C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reate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416560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4566920"/>
            <a:ext cx="389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能够快速生成质量非常高的音乐。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785" y="501713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8845" y="5385435"/>
            <a:ext cx="2297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需</a:t>
            </a:r>
            <a:r>
              <a:rPr lang="zh-CN" altLang="en-US">
                <a:latin typeface="微软雅黑" charset="0"/>
                <a:ea typeface="微软雅黑" charset="0"/>
              </a:rPr>
              <a:t>翻墙，价格</a:t>
            </a:r>
            <a:r>
              <a:rPr lang="zh-CN" altLang="en-US">
                <a:latin typeface="微软雅黑" charset="0"/>
                <a:ea typeface="微软雅黑" charset="0"/>
              </a:rPr>
              <a:t>高。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Suno_creat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475" y="2243455"/>
            <a:ext cx="3252470" cy="1873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74200" y="194310"/>
            <a:ext cx="2608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音频与对话工具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7534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DeepSeek，是一个高效的模型，适用于对话和内容生成等通用应用。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475805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深度思考对话：输入对话内容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zh-CN" altLang="en-US">
                <a:latin typeface="微软雅黑" charset="0"/>
                <a:ea typeface="微软雅黑" charset="0"/>
              </a:rPr>
              <a:t>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416560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4566920"/>
            <a:ext cx="5040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对话内容生成质量高，生成的内容涵盖广泛。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785" y="501713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8845" y="5385435"/>
            <a:ext cx="4583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官网对话使用容易奔溃，无法持续使用。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deepseek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635" y="2275840"/>
            <a:ext cx="3221990" cy="18554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66300" y="194310"/>
            <a:ext cx="2316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音频与对话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109315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Grok，是xAI基于大型语言模型开发的生成式人工智能聊天机器人，它能够实时回答用户的问题，并利用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X社交媒体平台的数据进行回应。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95199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2290445"/>
            <a:ext cx="475805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深度思考对话：输入对话内容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zh-CN" altLang="en-US">
                <a:latin typeface="微软雅黑" charset="0"/>
                <a:ea typeface="微软雅黑" charset="0"/>
              </a:rPr>
              <a:t>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4520565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4921885"/>
            <a:ext cx="7555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支持结合全球性的社交媒体数据进行回答，可快速回答用户各种问题。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785" y="537210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8845" y="5740400"/>
            <a:ext cx="389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需</a:t>
            </a:r>
            <a:r>
              <a:rPr lang="zh-CN" altLang="en-US">
                <a:latin typeface="微软雅黑" charset="0"/>
                <a:ea typeface="微软雅黑" charset="0"/>
              </a:rPr>
              <a:t>翻墙，对话内容可能存在敏感。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5" name="图片 4" descr="Grok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425" y="2618740"/>
            <a:ext cx="3293110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6125" y="2720975"/>
            <a:ext cx="4607560" cy="10147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O4    AI编程开发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nipaste_2025-04-19_14-45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2618740"/>
            <a:ext cx="3241675" cy="16211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编程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799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C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ursor，AI驱动的代码编辑器，集成GPT模型，支持代码生成/修复/对话。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647255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AI代码补全：打开项目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编辑代码文件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按</a:t>
            </a:r>
            <a:r>
              <a:rPr lang="en-US" altLang="zh-CN">
                <a:latin typeface="微软雅黑" charset="0"/>
                <a:ea typeface="微软雅黑" charset="0"/>
              </a:rPr>
              <a:t>Tab</a:t>
            </a:r>
            <a:r>
              <a:rPr lang="zh-CN" altLang="en-US">
                <a:latin typeface="微软雅黑" charset="0"/>
                <a:ea typeface="微软雅黑" charset="0"/>
              </a:rPr>
              <a:t>补全代码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</a:rPr>
              <a:t>AI代码对话</a:t>
            </a:r>
            <a:r>
              <a:rPr lang="zh-CN">
                <a:latin typeface="微软雅黑" charset="0"/>
                <a:ea typeface="微软雅黑" charset="0"/>
              </a:rPr>
              <a:t>：打开项目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输入对话内容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</a:rPr>
              <a:t>S</a:t>
            </a:r>
            <a:r>
              <a:rPr lang="en-US" altLang="zh-CN">
                <a:latin typeface="微软雅黑" charset="0"/>
                <a:ea typeface="微软雅黑" charset="0"/>
              </a:rPr>
              <a:t>end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cursor_代码对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4716145"/>
            <a:ext cx="3296285" cy="2060575"/>
          </a:xfrm>
          <a:prstGeom prst="rect">
            <a:avLst/>
          </a:prstGeom>
        </p:spPr>
      </p:pic>
      <p:pic>
        <p:nvPicPr>
          <p:cNvPr id="6" name="图片 5" descr="cursor_代码补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2259965"/>
            <a:ext cx="3296285" cy="2060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6125" y="2720975"/>
            <a:ext cx="4607560" cy="10147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O1    AI写作与办公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nipaste_2025-04-19_14-45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2618740"/>
            <a:ext cx="3241675" cy="16211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编程开发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11823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473200"/>
            <a:ext cx="812482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MCP集成</a:t>
            </a:r>
            <a:r>
              <a:rPr lang="en-US" altLang="zh-CN">
                <a:latin typeface="微软雅黑" charset="0"/>
                <a:ea typeface="微软雅黑" charset="0"/>
              </a:rPr>
              <a:t>Figma</a:t>
            </a:r>
            <a:r>
              <a:rPr lang="zh-CN" altLang="en-US">
                <a:latin typeface="微软雅黑" charset="0"/>
                <a:ea typeface="微软雅黑" charset="0"/>
              </a:rPr>
              <a:t>：配置</a:t>
            </a:r>
            <a:r>
              <a:rPr lang="en-US" altLang="zh-CN">
                <a:latin typeface="微软雅黑" charset="0"/>
                <a:ea typeface="微软雅黑" charset="0"/>
              </a:rPr>
              <a:t>MCP Figma</a:t>
            </a:r>
            <a:r>
              <a:rPr lang="zh-CN" altLang="en-US">
                <a:latin typeface="微软雅黑" charset="0"/>
                <a:ea typeface="微软雅黑" charset="0"/>
              </a:rPr>
              <a:t>组件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输入生成代码术语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403352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4385310"/>
            <a:ext cx="10353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智能代码补全与重构建议；跨平台支持（Win/Mac/Linux）；支持多语言（Python/JS/Go 等）。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785" y="487680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845" y="5273040"/>
            <a:ext cx="2526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依赖网络响应速度。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cursor_figma_mcp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20" y="1940560"/>
            <a:ext cx="3600450" cy="1990725"/>
          </a:xfrm>
          <a:prstGeom prst="rect">
            <a:avLst/>
          </a:prstGeom>
        </p:spPr>
      </p:pic>
      <p:pic>
        <p:nvPicPr>
          <p:cNvPr id="5" name="图片 4" descr="cursor_figma_cm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10" y="1940560"/>
            <a:ext cx="3101975" cy="1990725"/>
          </a:xfrm>
          <a:prstGeom prst="rect">
            <a:avLst/>
          </a:prstGeom>
        </p:spPr>
      </p:pic>
      <p:pic>
        <p:nvPicPr>
          <p:cNvPr id="6" name="图片 5" descr="cursor_figma_mc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85" y="1768475"/>
            <a:ext cx="3521710" cy="19913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编程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74695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Github Copilot，是GitHub和OpenAI合作开发的一个人工智能工具。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647255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AI代码补全：打开项目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编辑代码文件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按</a:t>
            </a:r>
            <a:r>
              <a:rPr lang="en-US" altLang="zh-CN">
                <a:latin typeface="微软雅黑" charset="0"/>
                <a:ea typeface="微软雅黑" charset="0"/>
              </a:rPr>
              <a:t>Tab</a:t>
            </a:r>
            <a:r>
              <a:rPr lang="zh-CN" altLang="en-US">
                <a:latin typeface="微软雅黑" charset="0"/>
                <a:ea typeface="微软雅黑" charset="0"/>
              </a:rPr>
              <a:t>补全代码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</a:rPr>
              <a:t>AI代码对话</a:t>
            </a:r>
            <a:r>
              <a:rPr lang="zh-CN">
                <a:latin typeface="微软雅黑" charset="0"/>
                <a:ea typeface="微软雅黑" charset="0"/>
              </a:rPr>
              <a:t>：打开项目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输入对话内容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</a:rPr>
              <a:t>S</a:t>
            </a:r>
            <a:r>
              <a:rPr lang="en-US" altLang="zh-CN">
                <a:latin typeface="微软雅黑" charset="0"/>
                <a:ea typeface="微软雅黑" charset="0"/>
              </a:rPr>
              <a:t>end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GithubCopilot_代码补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885" y="2266950"/>
            <a:ext cx="3126740" cy="1954530"/>
          </a:xfrm>
          <a:prstGeom prst="rect">
            <a:avLst/>
          </a:prstGeom>
        </p:spPr>
      </p:pic>
      <p:pic>
        <p:nvPicPr>
          <p:cNvPr id="5" name="图片 4" descr="GithubCopilot_代码对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5" y="4711065"/>
            <a:ext cx="3126740" cy="19545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编程开发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124333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1644650"/>
            <a:ext cx="1006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代码生成准确率高（基于海量开源库）；无缝适配VS Code/JetBrains等主流IDE；支持GitHub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私有代码库训练。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" y="243332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845" y="2801620"/>
            <a:ext cx="2068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订阅费用较高。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编程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7225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JavaAI，针对Java生态的AI工具，覆盖Spring/Hibernate等框架。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112871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根据需求分析生成Java代码：打开项目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输入需求分析描述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编辑理解需求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点击下一步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编辑设计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接口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点击下一步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设置表结构设计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点击下一步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编辑处理接口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点击下一步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编辑生成源码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点击生成</a:t>
            </a:r>
            <a:r>
              <a:rPr lang="zh-CN" altLang="en-US">
                <a:latin typeface="微软雅黑" charset="0"/>
                <a:ea typeface="微软雅黑" charset="0"/>
              </a:rPr>
              <a:t>源码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JavaAI_智能引导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959485" y="2857500"/>
            <a:ext cx="2307590" cy="1913255"/>
          </a:xfrm>
          <a:prstGeom prst="rect">
            <a:avLst/>
          </a:prstGeom>
        </p:spPr>
      </p:pic>
      <p:pic>
        <p:nvPicPr>
          <p:cNvPr id="6" name="图片 5" descr="JavaAI_智能引导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2857500"/>
            <a:ext cx="2308225" cy="1915795"/>
          </a:xfrm>
          <a:prstGeom prst="rect">
            <a:avLst/>
          </a:prstGeom>
        </p:spPr>
      </p:pic>
      <p:pic>
        <p:nvPicPr>
          <p:cNvPr id="7" name="图片 6" descr="JavaAI_智能引导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2864485"/>
            <a:ext cx="2307590" cy="1941195"/>
          </a:xfrm>
          <a:prstGeom prst="rect">
            <a:avLst/>
          </a:prstGeom>
        </p:spPr>
      </p:pic>
      <p:pic>
        <p:nvPicPr>
          <p:cNvPr id="8" name="图片 7" descr="JavaAI_智能引导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2864485"/>
            <a:ext cx="2099945" cy="1948180"/>
          </a:xfrm>
          <a:prstGeom prst="rect">
            <a:avLst/>
          </a:prstGeom>
        </p:spPr>
      </p:pic>
      <p:pic>
        <p:nvPicPr>
          <p:cNvPr id="9" name="图片 8" descr="JavaAI_智能引导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970" y="2864485"/>
            <a:ext cx="2099945" cy="19411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编程开发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11823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473200"/>
            <a:ext cx="583755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sym typeface="+mn-ea"/>
              </a:rPr>
              <a:t>AI代码对话</a:t>
            </a:r>
            <a:r>
              <a:rPr lang="zh-CN">
                <a:latin typeface="微软雅黑" charset="0"/>
                <a:ea typeface="微软雅黑" charset="0"/>
                <a:sym typeface="+mn-ea"/>
              </a:rPr>
              <a:t>：打开项目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输入对话内容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403352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4385310"/>
            <a:ext cx="9627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深度支持Java语法及框架特性；自动化生成单元测试代码；集成Maven/Gradle依赖管理。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785" y="487680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845" y="5273040"/>
            <a:ext cx="2816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仅限Java开发者使用。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JavaAI_智能问答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05" y="1798955"/>
            <a:ext cx="2743200" cy="21913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6125" y="2720975"/>
            <a:ext cx="4607560" cy="10147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O5    AI</a:t>
            </a: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智能体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nipaste_2025-04-19_14-45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2618740"/>
            <a:ext cx="3241675" cy="16211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93400" y="194310"/>
            <a:ext cx="13893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智能体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r"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11079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微软雅黑" charset="0"/>
                <a:ea typeface="微软雅黑" charset="0"/>
                <a:cs typeface="微软雅黑" charset="0"/>
              </a:rPr>
              <a:t>Dify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>
                <a:latin typeface="微软雅黑" charset="0"/>
                <a:ea typeface="微软雅黑" charset="0"/>
                <a:cs typeface="微软雅黑" charset="0"/>
              </a:rPr>
              <a:t>是一款开源的大语言模型（LLM）应用开发平台。它融合了后端即服务（Backend as Service）和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LLMOps 的理念，使开发者可以快速搭建生产级的生成式AI 应用，它支持多种大型语言模型。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81165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2158365"/>
            <a:ext cx="693610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智能体应用开发：点击探索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选择应用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编辑工作流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发布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dify_银行机器人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2597785"/>
            <a:ext cx="3496310" cy="20135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5935" y="467741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5078730"/>
            <a:ext cx="10060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可本地化部署，低代码开发，可视化构建AI应用，支持多模型集成，开源灵活，社区资源丰富。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545465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8845" y="5822950"/>
            <a:ext cx="7555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需基础编程知识，学习门槛中高，依赖第三方模型，性能受接口限制。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93400" y="194310"/>
            <a:ext cx="1389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智能体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110877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微软雅黑" charset="0"/>
                <a:ea typeface="微软雅黑" charset="0"/>
                <a:cs typeface="微软雅黑" charset="0"/>
              </a:rPr>
              <a:t>C</a:t>
            </a:r>
            <a:r>
              <a:rPr>
                <a:latin typeface="微软雅黑" charset="0"/>
                <a:ea typeface="微软雅黑" charset="0"/>
                <a:cs typeface="微软雅黑" charset="0"/>
              </a:rPr>
              <a:t>herry </a:t>
            </a:r>
            <a:r>
              <a:rPr lang="en-US">
                <a:latin typeface="微软雅黑" charset="0"/>
                <a:ea typeface="微软雅黑" charset="0"/>
                <a:cs typeface="微软雅黑" charset="0"/>
              </a:rPr>
              <a:t>S</a:t>
            </a:r>
            <a:r>
              <a:rPr>
                <a:latin typeface="微软雅黑" charset="0"/>
                <a:ea typeface="微软雅黑" charset="0"/>
                <a:cs typeface="微软雅黑" charset="0"/>
              </a:rPr>
              <a:t>tudio，是一款功能强大的国产开源AI工具，支持本地部署、知识库管理、多模型聚合和联网搜索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等特性。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81165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2158365"/>
            <a:ext cx="716470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智能体应用：选择智能体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添加到助手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输入对话内容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467741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5078730"/>
            <a:ext cx="8012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功能丰富度、交互体验等方面有着明显的优势，其部署安装过程较为友好。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545465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8845" y="5822950"/>
            <a:ext cx="5726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存在平台覆盖不全和特定场景性能有待提升等不足。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cherry_studio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95" y="2493010"/>
            <a:ext cx="3467100" cy="21513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6125" y="2720975"/>
            <a:ext cx="4607560" cy="10147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O6    AI模型训练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nipaste_2025-04-19_14-45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2618740"/>
            <a:ext cx="3241675" cy="16211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110578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微软雅黑" charset="0"/>
                <a:ea typeface="微软雅黑" charset="0"/>
                <a:cs typeface="微软雅黑" charset="0"/>
              </a:rPr>
              <a:t>O</a:t>
            </a:r>
            <a:r>
              <a:rPr>
                <a:latin typeface="微软雅黑" charset="0"/>
                <a:ea typeface="微软雅黑" charset="0"/>
                <a:cs typeface="微软雅黑" charset="0"/>
              </a:rPr>
              <a:t>llama，是一个开源的大型语言模型服务工具，可快速在本地运行大模型，通过简单的安装指令轻松启动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和运行开源的大型语言模型。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81165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2158365"/>
            <a:ext cx="56184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运行开源模型：搜索模型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拷贝运行命令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运行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467741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5078730"/>
            <a:ext cx="5979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本地部署LLM框架，支持多模型运行，隐私安全性高。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545465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8845" y="5822950"/>
            <a:ext cx="4812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需较高配置，模型加载耗资源，调试复杂。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ollama_run_qwq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775" y="2553970"/>
            <a:ext cx="3957320" cy="2090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10527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豆包（火山写作），可智能生成工作报告、方案策划及商业文案，通过深度思考功能优化专业写作，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支持多轮搜索与框架生成，提升职场效率。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84467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2240915"/>
            <a:ext cx="99618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活动策划内容生成：点击帮我写作 -&gt; 选择方案策划 -&gt; 替换“职业策划人”为本次策划角色，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替换“线下读书活动”为活动名称 -&gt; 点击发送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广告创意文案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点击帮我写作 -&gt; 选择广告创意文案 -&gt; 替换“产品”为广告产品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名称，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替换“年轻人喜欢的幽默的”为具体文案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风格 -&gt; 点击发送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7" name="图片 6" descr="豆包_写作_方案策划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570" y="2863215"/>
            <a:ext cx="3230245" cy="1860550"/>
          </a:xfrm>
          <a:prstGeom prst="rect">
            <a:avLst/>
          </a:prstGeom>
        </p:spPr>
      </p:pic>
      <p:pic>
        <p:nvPicPr>
          <p:cNvPr id="8" name="图片 7" descr="豆包_写作_方案策划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80" y="2763520"/>
            <a:ext cx="3403600" cy="1960245"/>
          </a:xfrm>
          <a:prstGeom prst="rect">
            <a:avLst/>
          </a:prstGeom>
        </p:spPr>
      </p:pic>
      <p:pic>
        <p:nvPicPr>
          <p:cNvPr id="9" name="图片 8" descr="豆包_写作_文案创作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0" y="5321300"/>
            <a:ext cx="3230245" cy="1859915"/>
          </a:xfrm>
          <a:prstGeom prst="rect">
            <a:avLst/>
          </a:prstGeom>
        </p:spPr>
      </p:pic>
      <p:pic>
        <p:nvPicPr>
          <p:cNvPr id="11" name="图片 10" descr="豆包_写作_文案创作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480" y="5321300"/>
            <a:ext cx="3402330" cy="19602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6125" y="2720975"/>
            <a:ext cx="4607560" cy="10147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O7    AI提示工程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nipaste_2025-04-19_14-45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2618740"/>
            <a:ext cx="3241675" cy="16211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提示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工程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7047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AI Short，一款专为提升工作和学习效率设计的AI指令管理工具。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60528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51990"/>
            <a:ext cx="475805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提示词查找：选择模板类型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拷贝</a:t>
            </a:r>
            <a:r>
              <a:rPr lang="zh-CN" altLang="en-US">
                <a:latin typeface="微软雅黑" charset="0"/>
                <a:ea typeface="微软雅黑" charset="0"/>
              </a:rPr>
              <a:t>提示词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4471035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4872355"/>
            <a:ext cx="6174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聚合主流AI快捷指令，一键调用，节省提示词设计时间。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524827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8845" y="5616575"/>
            <a:ext cx="5269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场景适配僵化，无法深度定制，高阶功能缺失。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AIShor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330" y="2319020"/>
            <a:ext cx="3678555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6125" y="2720975"/>
            <a:ext cx="4607560" cy="10147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O8    AI开源产品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nipaste_2025-04-19_14-45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2618740"/>
            <a:ext cx="3241675" cy="16211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开源产品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7994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Langbot，高稳定、支持插件、多模态的大模型原生即时通信机器人平台</a:t>
            </a:r>
            <a:r>
              <a:rPr lang="zh-CN"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zh-CN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60528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51990"/>
            <a:ext cx="698055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消息平台AI对话：配置消息平台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配置大模型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输入对话</a:t>
            </a:r>
            <a:r>
              <a:rPr lang="zh-CN" altLang="en-US">
                <a:latin typeface="微软雅黑" charset="0"/>
                <a:ea typeface="微软雅黑" charset="0"/>
              </a:rPr>
              <a:t>内容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langchat_setting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2292350"/>
            <a:ext cx="3209925" cy="1695450"/>
          </a:xfrm>
          <a:prstGeom prst="rect">
            <a:avLst/>
          </a:prstGeom>
        </p:spPr>
      </p:pic>
      <p:pic>
        <p:nvPicPr>
          <p:cNvPr id="6" name="图片 5" descr="langbot_settings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55" y="2292350"/>
            <a:ext cx="3210560" cy="1696085"/>
          </a:xfrm>
          <a:prstGeom prst="rect">
            <a:avLst/>
          </a:prstGeom>
        </p:spPr>
      </p:pic>
      <p:pic>
        <p:nvPicPr>
          <p:cNvPr id="8" name="图片 7" descr="langbot_settings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15" y="2292350"/>
            <a:ext cx="3267710" cy="1725930"/>
          </a:xfrm>
          <a:prstGeom prst="rect">
            <a:avLst/>
          </a:prstGeom>
        </p:spPr>
      </p:pic>
      <p:pic>
        <p:nvPicPr>
          <p:cNvPr id="11" name="图片 10" descr="langbot_login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" y="4018280"/>
            <a:ext cx="3213735" cy="1725295"/>
          </a:xfrm>
          <a:prstGeom prst="rect">
            <a:avLst/>
          </a:prstGeom>
        </p:spPr>
      </p:pic>
      <p:pic>
        <p:nvPicPr>
          <p:cNvPr id="12" name="图片 11" descr="langbot_wechat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555" y="4018280"/>
            <a:ext cx="7373620" cy="17259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开源产品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124333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1644650"/>
            <a:ext cx="6869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支持多种模型、支持多消息平台、可本地部署、支持插件扩展。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" y="204533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845" y="2413635"/>
            <a:ext cx="2068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平台搭建复杂。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开源产品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113671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是一个开源的AI原生数据应用开发框架，通过开发多模型管理(SMMF)、Text2SQL效果优化、RAG框架以及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优化、Multi-Agents框架协作、AWEL(智能体工作流编排)等多种技术能力，让围绕数据库构建大模型应用更简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单，更方便。支持知识库对话、数据对话、Excel对话、数据库对话以及报表分析对话。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212534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2481580"/>
            <a:ext cx="98539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知识库使用：点击探索广场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选择知识库对话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选择知识库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输入知识</a:t>
            </a:r>
            <a:r>
              <a:rPr lang="zh-CN" altLang="en-US">
                <a:latin typeface="微软雅黑" charset="0"/>
                <a:ea typeface="微软雅黑" charset="0"/>
              </a:rPr>
              <a:t>对话内容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数据对话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点击探索广场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选择数据对话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选择数据库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输入数据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对话内容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发送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 descr="dbgpt_chatknowled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215" y="2816225"/>
            <a:ext cx="3489960" cy="1843405"/>
          </a:xfrm>
          <a:prstGeom prst="rect">
            <a:avLst/>
          </a:prstGeom>
        </p:spPr>
      </p:pic>
      <p:pic>
        <p:nvPicPr>
          <p:cNvPr id="5" name="图片 4" descr="dbgpt_chatdata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55" y="4981575"/>
            <a:ext cx="3489325" cy="18434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开源产品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118235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473200"/>
            <a:ext cx="10156825" cy="47999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Excel对话：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点击探索广场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选择数据库对话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选择数据库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Excel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分析内容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发送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数据库对话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点击探索广场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选择数据库对话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选择数据库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输入数据库术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语内容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发送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latin typeface="微软雅黑" charset="0"/>
                <a:ea typeface="微软雅黑" charset="0"/>
                <a:sym typeface="+mn-ea"/>
              </a:rPr>
              <a:t>报表分析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点击探索广场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选择数据库对话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选择数据库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输入报表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分析内容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发送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dbgpt_chatexcel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" y="1951355"/>
            <a:ext cx="2547620" cy="1346200"/>
          </a:xfrm>
          <a:prstGeom prst="rect">
            <a:avLst/>
          </a:prstGeom>
        </p:spPr>
      </p:pic>
      <p:pic>
        <p:nvPicPr>
          <p:cNvPr id="4" name="图片 3" descr="dbgpt_chatdb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3731895"/>
            <a:ext cx="2547620" cy="1345565"/>
          </a:xfrm>
          <a:prstGeom prst="rect">
            <a:avLst/>
          </a:prstGeom>
        </p:spPr>
      </p:pic>
      <p:pic>
        <p:nvPicPr>
          <p:cNvPr id="5" name="图片 4" descr="dbgpt_dashboar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5363845"/>
            <a:ext cx="2548255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开源产品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124333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1644650"/>
            <a:ext cx="641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可本地部署，可与多种数据源对话，能够分析且生成报表。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" y="204533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845" y="2413635"/>
            <a:ext cx="6372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开源项目bug较多，部署或者二次开发需要一定编程能力。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86293" y="2419985"/>
            <a:ext cx="8019415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b="1" spc="3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思源黑体 CN Normal" panose="020B0400000000000000" pitchFamily="34" charset="-122"/>
              </a:rPr>
              <a:t>THANKS</a:t>
            </a:r>
            <a:endParaRPr lang="en-US" altLang="zh-CN" sz="13800" b="1" spc="3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9546" y="5067272"/>
            <a:ext cx="69716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：曾佳达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部门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：产品研发部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：后端开发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124333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1611630"/>
            <a:ext cx="5726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免费，智能，专业，可作为职场写作的起草或框架。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" y="199580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845" y="2379980"/>
            <a:ext cx="2068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客户端广告多。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639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Kimi，可自动生成PPT框架，支持办公室文档等写作功能。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974661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办公室写作助手：点击</a:t>
            </a:r>
            <a:r>
              <a:rPr lang="en-US" altLang="zh-CN">
                <a:latin typeface="微软雅黑" charset="0"/>
                <a:ea typeface="微软雅黑" charset="0"/>
              </a:rPr>
              <a:t>Kimi+</a:t>
            </a:r>
            <a:r>
              <a:rPr lang="zh-CN" altLang="en-US">
                <a:latin typeface="微软雅黑" charset="0"/>
                <a:ea typeface="微软雅黑" charset="0"/>
              </a:rPr>
              <a:t> -&gt; 选择办公室笔杆子 -&gt; 输入</a:t>
            </a:r>
            <a:r>
              <a:rPr lang="zh-CN" altLang="en-US">
                <a:latin typeface="微软雅黑" charset="0"/>
                <a:ea typeface="微软雅黑" charset="0"/>
              </a:rPr>
              <a:t>办公详细</a:t>
            </a:r>
            <a:r>
              <a:rPr lang="zh-CN" altLang="en-US">
                <a:latin typeface="微软雅黑" charset="0"/>
                <a:ea typeface="微软雅黑" charset="0"/>
              </a:rPr>
              <a:t>内容 -&gt; 点击发送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PPT助手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Kimi+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 -&gt; 选择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PPT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助手 -&gt; 输入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PPT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大纲（由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deepseek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生成） -&gt; 点击发送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Kimi_写作_办公室助手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2362835"/>
            <a:ext cx="2919730" cy="1681480"/>
          </a:xfrm>
          <a:prstGeom prst="rect">
            <a:avLst/>
          </a:prstGeom>
        </p:spPr>
      </p:pic>
      <p:pic>
        <p:nvPicPr>
          <p:cNvPr id="4" name="图片 3" descr="Kimi_写作_办公室助手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675" y="2322830"/>
            <a:ext cx="2989580" cy="1721485"/>
          </a:xfrm>
          <a:prstGeom prst="rect">
            <a:avLst/>
          </a:prstGeom>
        </p:spPr>
      </p:pic>
      <p:pic>
        <p:nvPicPr>
          <p:cNvPr id="5" name="图片 4" descr="Kimi_写作_PPT助手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4519930"/>
            <a:ext cx="3397250" cy="19564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935" y="124333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845" y="1611630"/>
            <a:ext cx="4354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写作速度快，自动优化</a:t>
            </a:r>
            <a:r>
              <a:rPr lang="zh-CN" altLang="en-US">
                <a:latin typeface="微软雅黑" charset="0"/>
                <a:ea typeface="微软雅黑" charset="0"/>
              </a:rPr>
              <a:t>内容，效果佳。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" y="1995805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845" y="2379980"/>
            <a:ext cx="3185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PPT模板固定、颜值一般。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6431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Gamma，快速生成专业PPT/文档，支持智能排版与编辑。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925957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PPT内容导入生成：新建</a:t>
            </a:r>
            <a:r>
              <a:rPr lang="en-US" altLang="zh-CN">
                <a:latin typeface="微软雅黑" charset="0"/>
                <a:ea typeface="微软雅黑" charset="0"/>
              </a:rPr>
              <a:t>AI</a:t>
            </a:r>
            <a:r>
              <a:rPr lang="zh-CN" altLang="en-US">
                <a:latin typeface="微软雅黑" charset="0"/>
                <a:ea typeface="微软雅黑" charset="0"/>
              </a:rPr>
              <a:t> -&gt; 点击生成 -&gt; 选择演示文稿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</a:rPr>
              <a:t>-&gt;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</a:rPr>
              <a:t>输入</a:t>
            </a:r>
            <a:r>
              <a:rPr lang="en-US" altLang="zh-CN">
                <a:latin typeface="微软雅黑" charset="0"/>
                <a:ea typeface="微软雅黑" charset="0"/>
              </a:rPr>
              <a:t>PPT</a:t>
            </a:r>
            <a:r>
              <a:rPr lang="zh-CN" altLang="en-US">
                <a:latin typeface="微软雅黑" charset="0"/>
                <a:ea typeface="微软雅黑" charset="0"/>
              </a:rPr>
              <a:t>内容 </a:t>
            </a:r>
            <a:r>
              <a:rPr lang="en-US" altLang="zh-CN">
                <a:latin typeface="微软雅黑" charset="0"/>
                <a:ea typeface="微软雅黑" charset="0"/>
              </a:rPr>
              <a:t>-&gt;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zh-CN" altLang="en-US">
                <a:latin typeface="微软雅黑" charset="0"/>
                <a:ea typeface="微软雅黑" charset="0"/>
              </a:rPr>
              <a:t>生成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9" name="图片 8" descr="Gamma_PPT_内容导入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535" y="2362200"/>
            <a:ext cx="3195320" cy="1840865"/>
          </a:xfrm>
          <a:prstGeom prst="rect">
            <a:avLst/>
          </a:prstGeom>
        </p:spPr>
      </p:pic>
      <p:pic>
        <p:nvPicPr>
          <p:cNvPr id="11" name="图片 10" descr="Gamma_PPT_内容导入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965" y="2362200"/>
            <a:ext cx="3195320" cy="1840230"/>
          </a:xfrm>
          <a:prstGeom prst="rect">
            <a:avLst/>
          </a:prstGeom>
        </p:spPr>
      </p:pic>
      <p:pic>
        <p:nvPicPr>
          <p:cNvPr id="12" name="图片 11" descr="Gamma_PPT_内容导入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0" y="2310765"/>
            <a:ext cx="3285490" cy="18923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5935" y="4371975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优点：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8845" y="4740275"/>
            <a:ext cx="6869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生成方式灵活，支持多种主题模版，颜值高，可灵活编辑调整。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5785" y="5124450"/>
            <a:ext cx="115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缺点：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8845" y="5508625"/>
            <a:ext cx="138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价格贵。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8600" y="194310"/>
            <a:ext cx="1694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办公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935" y="1199515"/>
            <a:ext cx="7372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WPS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灵犀，可快速生成PPT和各类文档，支持智能排版与wps编辑。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35" y="158877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介绍：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440" y="1935480"/>
            <a:ext cx="744855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AI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</a:rPr>
              <a:t>写作：点击</a:t>
            </a:r>
            <a:r>
              <a:rPr lang="en-US" altLang="zh-CN">
                <a:latin typeface="微软雅黑" charset="0"/>
                <a:ea typeface="微软雅黑" charset="0"/>
              </a:rPr>
              <a:t>AI</a:t>
            </a:r>
            <a:r>
              <a:rPr lang="zh-CN" altLang="en-US">
                <a:latin typeface="微软雅黑" charset="0"/>
                <a:ea typeface="微软雅黑" charset="0"/>
              </a:rPr>
              <a:t>写作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选择写作类型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输入写作内容</a:t>
            </a:r>
            <a:r>
              <a:rPr lang="en-US" altLang="zh-CN">
                <a:latin typeface="微软雅黑" charset="0"/>
                <a:ea typeface="微软雅黑" charset="0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</a:rPr>
              <a:t>点击</a:t>
            </a:r>
            <a:r>
              <a:rPr lang="zh-CN" altLang="en-US">
                <a:latin typeface="微软雅黑" charset="0"/>
                <a:ea typeface="微软雅黑" charset="0"/>
              </a:rPr>
              <a:t>发送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AI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</a:rPr>
              <a:t>PPT 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AI PPT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输入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PPT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内容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-&gt;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点击发送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WPS灵犀_写作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2240280"/>
            <a:ext cx="3397885" cy="1957070"/>
          </a:xfrm>
          <a:prstGeom prst="rect">
            <a:avLst/>
          </a:prstGeom>
        </p:spPr>
      </p:pic>
      <p:pic>
        <p:nvPicPr>
          <p:cNvPr id="7" name="图片 6" descr="WPS灵犀_写作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2291715"/>
            <a:ext cx="3309620" cy="1905635"/>
          </a:xfrm>
          <a:prstGeom prst="rect">
            <a:avLst/>
          </a:prstGeom>
        </p:spPr>
      </p:pic>
      <p:pic>
        <p:nvPicPr>
          <p:cNvPr id="8" name="图片 7" descr="WPS灵犀_写作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920" y="2250440"/>
            <a:ext cx="3451860" cy="1988185"/>
          </a:xfrm>
          <a:prstGeom prst="rect">
            <a:avLst/>
          </a:prstGeom>
        </p:spPr>
      </p:pic>
      <p:pic>
        <p:nvPicPr>
          <p:cNvPr id="11" name="图片 10" descr="WPS灵犀_PPT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415" y="4480560"/>
            <a:ext cx="3397885" cy="19564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YyNWY4MjZiYWQyYTU5NGEwOWI0ZWY4OTgxZGUwZTcifQ=="/>
  <p:tag name="KSO_WPP_MARK_KEY" val="8d75ed27-da73-4a2b-a25e-ed3affccadf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5097</Words>
  <Application>WPS 文字</Application>
  <PresentationFormat>宽屏</PresentationFormat>
  <Paragraphs>710</Paragraphs>
  <Slides>48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汉仪旗黑</vt:lpstr>
      <vt:lpstr>Source Han Sans CN Regular</vt:lpstr>
      <vt:lpstr>苹方-简</vt:lpstr>
      <vt:lpstr>思源黑体</vt:lpstr>
      <vt:lpstr>微软雅黑</vt:lpstr>
      <vt:lpstr>思源黑体 CN Normal</vt:lpstr>
      <vt:lpstr>宋体</vt:lpstr>
      <vt:lpstr>Arial Unicode MS</vt:lpstr>
      <vt:lpstr>汉仪书宋二KW</vt:lpstr>
      <vt:lpstr>Calibri</vt:lpstr>
      <vt:lpstr>Helvetica Neue</vt:lpstr>
      <vt:lpstr>汉仪中黑KW</vt:lpstr>
      <vt:lpstr>Apple Color Emoji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yangfeng</dc:creator>
  <cp:lastModifiedBy>Garden</cp:lastModifiedBy>
  <cp:revision>825</cp:revision>
  <dcterms:created xsi:type="dcterms:W3CDTF">2025-04-20T11:51:54Z</dcterms:created>
  <dcterms:modified xsi:type="dcterms:W3CDTF">2025-04-20T11:51:54Z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2052-4.2.2.6882</vt:lpwstr>
  </property>
  <property fmtid="{D5CDD505-2E9C-101B-9397-08002B2CF9AE}" pid="3" name="ICV">
    <vt:lpwstr>408BC2A1B36B661DE00090631F66ECC8</vt:lpwstr>
  </property>
</Properties>
</file>